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89"/>
  </p:notesMasterIdLst>
  <p:handoutMasterIdLst>
    <p:handoutMasterId r:id="rId90"/>
  </p:handoutMasterIdLst>
  <p:sldIdLst>
    <p:sldId id="267" r:id="rId3"/>
    <p:sldId id="270" r:id="rId4"/>
    <p:sldId id="281" r:id="rId5"/>
    <p:sldId id="283" r:id="rId6"/>
    <p:sldId id="284" r:id="rId7"/>
    <p:sldId id="285" r:id="rId8"/>
    <p:sldId id="272" r:id="rId9"/>
    <p:sldId id="282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40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3" r:id="rId88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2ED6"/>
    <a:srgbClr val="7E1E70"/>
    <a:srgbClr val="2EB5B8"/>
    <a:srgbClr val="37C9CD"/>
    <a:srgbClr val="59D2D5"/>
    <a:srgbClr val="E06361"/>
    <a:srgbClr val="75B77D"/>
    <a:srgbClr val="A3CFA8"/>
    <a:srgbClr val="8D9DD8"/>
    <a:srgbClr val="FEF7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704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941" y="62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2025-03-18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3/18/2025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3/18/2025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3/18/2025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3/18/2025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3/18/2025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3/18/2025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3/18/2025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3/18/2025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3/18/2025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3/18/2025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3/18/2025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3/18/2025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3/18/2025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3/18/2025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3/18/2025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3/18/2025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3/18/2025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3/18/2025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3/18/2025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3/18/2025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3/18/2025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3/18/2025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ko-KR" altLang="en-US" sz="5400" dirty="0">
                <a:solidFill>
                  <a:srgbClr val="E06361"/>
                </a:solidFill>
              </a:rPr>
              <a:t>다섯째마당</a:t>
            </a:r>
            <a:endParaRPr lang="en-US" altLang="ko-KR" sz="5400" dirty="0">
              <a:solidFill>
                <a:srgbClr val="E06361"/>
              </a:solidFill>
            </a:endParaRPr>
          </a:p>
          <a:p>
            <a:pPr algn="ctr"/>
            <a:r>
              <a:rPr lang="ko-KR" altLang="en-US" sz="5400" dirty="0">
                <a:solidFill>
                  <a:schemeClr val="tx2"/>
                </a:solidFill>
              </a:rPr>
              <a:t>딥러닝 활용하기</a:t>
            </a:r>
            <a:endParaRPr lang="en-US" sz="5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데이터는 총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개 이미지 중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개를 학습용으로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개를 테스트용으로 미리 구분해 놓고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다음과 같이 확인할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DEB055-7567-49B7-B141-9B34EE713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41" y="2795323"/>
            <a:ext cx="7124700" cy="110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CCA30B-0C44-43E6-98A3-26B0A08E46AE}"/>
              </a:ext>
            </a:extLst>
          </p:cNvPr>
          <p:cNvSpPr txBox="1"/>
          <p:nvPr/>
        </p:nvSpPr>
        <p:spPr>
          <a:xfrm>
            <a:off x="6116866" y="307964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77A3"/>
                </a:solidFill>
              </a:rPr>
              <a:t>. Shape[0] </a:t>
            </a:r>
            <a:r>
              <a:rPr lang="ko-KR" altLang="en-US" sz="1800" dirty="0">
                <a:solidFill>
                  <a:srgbClr val="0077A3"/>
                </a:solidFill>
              </a:rPr>
              <a:t>행렬 개수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634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91E496-C7B2-442A-8056-57B5837AC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873611"/>
            <a:ext cx="710565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94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불러온 이미지 중 한 개만 다시 불러와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위해 먼저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맷플롯립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라이브러리를 불러옴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imshow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이용해 이미지를 출력할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모든 이미지가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X_train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저장되어 있으므로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X_train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[0]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첫 번째 이미지를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cmap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='Greys'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옵션을 지정해 흑백으로 출력되게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19F736-6291-4FD1-A976-0482E79CA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486607"/>
            <a:ext cx="70866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88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8E6985C-0625-40BE-99A2-AAC60098784B}"/>
              </a:ext>
            </a:extLst>
          </p:cNvPr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16-2 | MNIST </a:t>
            </a:r>
            <a:r>
              <a:rPr lang="ko-KR" altLang="en-US" sz="1600" b="1" dirty="0" err="1"/>
              <a:t>손글씨</a:t>
            </a:r>
            <a:r>
              <a:rPr lang="ko-KR" altLang="en-US" sz="1600" b="1" dirty="0"/>
              <a:t> 데이터의 첫 번째 이미지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252BF6-5875-42DA-AD7B-FD5907661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40602"/>
            <a:ext cx="35718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84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이미지를 컴퓨터는 어떻게 인식할까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 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이미지는 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28×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세로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 =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총 </a:t>
            </a:r>
            <a:r>
              <a:rPr lang="en-US" altLang="ko-KR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784</a:t>
            </a:r>
            <a:r>
              <a:rPr lang="ko-KR" altLang="en-US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>
                <a:solidFill>
                  <a:srgbClr val="0070C0"/>
                </a:solidFill>
                <a:highlight>
                  <a:srgbClr val="FFFF00"/>
                </a:highlight>
                <a:latin typeface="KoPub돋움체_Pro Light" pitchFamily="18" charset="-127"/>
                <a:ea typeface="KoPub돋움체_Pro Light" pitchFamily="18" charset="-127"/>
              </a:rPr>
              <a:t>픽셀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이루어져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각 픽셀은 </a:t>
            </a:r>
            <a:r>
              <a:rPr lang="ko-KR" altLang="en-US" dirty="0">
                <a:solidFill>
                  <a:srgbClr val="0070C0"/>
                </a:solidFill>
                <a:highlight>
                  <a:srgbClr val="FFFF00"/>
                </a:highlight>
                <a:latin typeface="KoPub돋움체_Pro Light" pitchFamily="18" charset="-127"/>
                <a:ea typeface="KoPub돋움체_Pro Light" pitchFamily="18" charset="-127"/>
              </a:rPr>
              <a:t>밝기</a:t>
            </a:r>
            <a:r>
              <a:rPr lang="ko-KR" altLang="en-US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정도에 따라 </a:t>
            </a:r>
            <a:r>
              <a:rPr lang="en-US" altLang="ko-KR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까지 등급을 매김</a:t>
            </a:r>
            <a:endParaRPr lang="en-US" altLang="ko-KR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흰색 배경이 </a:t>
            </a:r>
            <a:r>
              <a:rPr lang="en-US" altLang="ko-KR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이라면 글씨가 들어간 곳은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1~255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숫자 중 하나로 채워져 긴 </a:t>
            </a:r>
            <a:r>
              <a:rPr lang="ko-KR" altLang="en-US" dirty="0">
                <a:solidFill>
                  <a:srgbClr val="0070C0"/>
                </a:solidFill>
                <a:highlight>
                  <a:srgbClr val="FFFF00"/>
                </a:highlight>
                <a:latin typeface="KoPub돋움체_Pro Light" pitchFamily="18" charset="-127"/>
                <a:ea typeface="KoPub돋움체_Pro Light" pitchFamily="18" charset="-127"/>
              </a:rPr>
              <a:t>행렬</a:t>
            </a:r>
            <a:r>
              <a:rPr lang="ko-KR" altLang="en-US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이루어진 하나의 집합으로 변환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5D109-57B2-4EAF-8A0E-905A3C1A7CBD}"/>
              </a:ext>
            </a:extLst>
          </p:cNvPr>
          <p:cNvSpPr txBox="1"/>
          <p:nvPr/>
        </p:nvSpPr>
        <p:spPr>
          <a:xfrm>
            <a:off x="1403615" y="34290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rgbClr val="0077A3"/>
                </a:solidFill>
              </a:rPr>
              <a:t>이미지 뿐만이 아니라 모든 데이터는 행렬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229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코드로 이를 확인할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899BD9-7FFD-435E-BAF3-855805E7A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2161646"/>
            <a:ext cx="7096125" cy="1704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EFA3CE-CB07-4DF2-914B-EC88C4F93D92}"/>
              </a:ext>
            </a:extLst>
          </p:cNvPr>
          <p:cNvSpPr txBox="1"/>
          <p:nvPr/>
        </p:nvSpPr>
        <p:spPr>
          <a:xfrm>
            <a:off x="3995505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77A3"/>
                </a:solidFill>
              </a:rPr>
              <a:t>3</a:t>
            </a:r>
            <a:r>
              <a:rPr lang="ko-KR" altLang="en-US" sz="1800" dirty="0">
                <a:solidFill>
                  <a:srgbClr val="0077A3"/>
                </a:solidFill>
              </a:rPr>
              <a:t>칸 마다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379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8E6985C-0625-40BE-99A2-AAC60098784B}"/>
              </a:ext>
            </a:extLst>
          </p:cNvPr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16-3 | </a:t>
            </a:r>
            <a:r>
              <a:rPr lang="ko-KR" altLang="en-US" sz="1600" b="1" dirty="0"/>
              <a:t>그림의 각 좌표를 숫자로 표현해 보기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58914-2279-4FA9-A1B3-FB70F4AA5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5" y="1859344"/>
            <a:ext cx="5732662" cy="456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11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바로 이렇게 이미지는 다시 숫자의 집합으로 바뀌어 학습셋으로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우리가 앞서 배운 여러 예제와 마찬가지로 속성을 담은 데이터를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집어넣고 클래스를 예측하는 문제로 전환시키는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28×28 = 784</a:t>
            </a:r>
            <a:r>
              <a:rPr lang="ko-KR" altLang="en-US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개의 속성을 이용해 </a:t>
            </a:r>
            <a:r>
              <a:rPr lang="en-US" altLang="ko-KR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0~9</a:t>
            </a:r>
            <a:r>
              <a:rPr lang="ko-KR" altLang="en-US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의 클래스 열 개 중 하나를 맞히는 문제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279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주어진 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세로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784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배열로 바꾸어 주어야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위해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reshape()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reshape(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총 샘플 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속성의 개수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형식으로 지정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총 샘플 수는 앞서 사용한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X_train.shape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[0]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이용하고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>
                <a:highlight>
                  <a:srgbClr val="FFFF00"/>
                </a:highlight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highlight>
                  <a:srgbClr val="FFFF00"/>
                </a:highlight>
                <a:latin typeface="KoPub돋움체_Pro Light" pitchFamily="18" charset="-127"/>
                <a:ea typeface="KoPub돋움체_Pro Light" pitchFamily="18" charset="-127"/>
              </a:rPr>
              <a:t>차원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속성의 개수는 이미 살펴본 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784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412D91-B165-4A18-9546-106C3EBDF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062677"/>
            <a:ext cx="7086600" cy="781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EC7DFA-3686-42C4-AB1F-D85DCCC78973}"/>
              </a:ext>
            </a:extLst>
          </p:cNvPr>
          <p:cNvSpPr txBox="1"/>
          <p:nvPr/>
        </p:nvSpPr>
        <p:spPr>
          <a:xfrm>
            <a:off x="2843790" y="42685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77A3"/>
                </a:solidFill>
              </a:rPr>
              <a:t>______________________     1</a:t>
            </a:r>
            <a:r>
              <a:rPr lang="ko-KR" altLang="en-US" sz="1800" dirty="0">
                <a:solidFill>
                  <a:srgbClr val="0077A3"/>
                </a:solidFill>
              </a:rPr>
              <a:t>차원으로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156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데이터를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사이의 값으로 변환한 후 구동할 때 최적의 성능을 보임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현재 </a:t>
            </a:r>
            <a:r>
              <a:rPr lang="en-US" altLang="ko-KR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0~255 </a:t>
            </a:r>
            <a:r>
              <a:rPr lang="ko-KR" altLang="en-US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사이의 값으로 이루어진 값을 </a:t>
            </a:r>
            <a:r>
              <a:rPr lang="en-US" altLang="ko-KR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0~1 </a:t>
            </a:r>
            <a:r>
              <a:rPr lang="ko-KR" altLang="en-US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사이의 값으로 바꾸어야 함</a:t>
            </a:r>
            <a:endParaRPr lang="en-US" altLang="ko-KR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바꾸는 방법은 각 값을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나누는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</a:t>
            </a:r>
            <a:r>
              <a:rPr lang="ko-KR" altLang="en-US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데이터의 폭이 클 때 적절한 값으로 분산의 정도를 바꾸는 과정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ko-KR" altLang="en-US" dirty="0">
                <a:highlight>
                  <a:srgbClr val="FFFF00"/>
                </a:highlight>
                <a:latin typeface="KoPub돋움체_Pro Light" pitchFamily="18" charset="-127"/>
                <a:ea typeface="KoPub돋움체_Pro Light" pitchFamily="18" charset="-127"/>
              </a:rPr>
              <a:t>데이터 정규화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  <a:latin typeface="KoPub돋움체_Pro Light" pitchFamily="18" charset="-127"/>
                <a:ea typeface="KoPub돋움체_Pro Light" pitchFamily="18" charset="-127"/>
              </a:rPr>
              <a:t>(normalization)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907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16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이미지 인식의 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(CNN)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V="1">
            <a:off x="816746" y="1179512"/>
            <a:ext cx="7634796" cy="15896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6041348" cy="308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</a:t>
            </a:r>
            <a:r>
              <a:rPr lang="en-US" altLang="ko-KR" sz="2000" b="1" dirty="0">
                <a:highlight>
                  <a:srgbClr val="FFFF00"/>
                </a:highlight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NN)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현재 주어진 데이터 값은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까지의 정수로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정규화를 위해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나누어 주려면 먼저 이 값을 실수형으로 바꾸어야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astype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이용해 실수형으로 바꾼 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나눔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2CC3A0-CC71-4773-B9D3-435CE8C6A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795323"/>
            <a:ext cx="7105650" cy="1076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2A46E-7C07-4A8C-BC8D-B0A62D2887A2}"/>
              </a:ext>
            </a:extLst>
          </p:cNvPr>
          <p:cNvSpPr txBox="1"/>
          <p:nvPr/>
        </p:nvSpPr>
        <p:spPr>
          <a:xfrm>
            <a:off x="2843790" y="333348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77A3"/>
                </a:solidFill>
              </a:rPr>
              <a:t>_____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953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X_test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에도 마찬가지로 이 작업을 적용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같이 한 번에 적용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99A4C2-84B1-4E9F-81FD-3CBE7F733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91" y="2542261"/>
            <a:ext cx="71056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50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숫자 이미지에 매겨진 이름을 확인해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우리는 앞서 불러온 숫자 이미지가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라는 것을 눈으로 보아 짐작할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실제로 이 숫자의 레이블이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어떤지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불러오고자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y_train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[0]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다음과 같이 출력해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0E41AC-0C57-4998-84E8-DA49E07EA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313786"/>
            <a:ext cx="71342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79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숫자의 레이블 값인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출력되는 것을 볼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98BBC4-6BD7-405D-9556-0D3F29F05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334467"/>
            <a:ext cx="70961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89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장에서 아이리스 품종을 예측할 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분류 문제를 해결하려면 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핫 인코딩 방식을 적용해야 한다고 배웠음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0~9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정수형 값을 갖는 현재 형태에서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로만 이루어진 벡터로 값을 수정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14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 우리가 열어 본 이미지의 </a:t>
            </a:r>
            <a:r>
              <a:rPr lang="ko-KR" altLang="en-US" dirty="0">
                <a:highlight>
                  <a:srgbClr val="FFFF00"/>
                </a:highlight>
                <a:latin typeface="KoPub돋움체_Pro Light" pitchFamily="18" charset="-127"/>
                <a:ea typeface="KoPub돋움체_Pro Light" pitchFamily="18" charset="-127"/>
              </a:rPr>
              <a:t>클래스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[5]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였음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[0,0,0,0,0,1,0,0,0,0]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바꾸어야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가능하게 해 주는 함수가 바로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np_utils.to_categorical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to_categorical</a:t>
            </a:r>
            <a:r>
              <a:rPr lang="en-US" altLang="ko-KR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클래스</a:t>
            </a:r>
            <a:r>
              <a:rPr lang="en-US" altLang="ko-KR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클래스의 개수</a:t>
            </a:r>
            <a:r>
              <a:rPr lang="en-US" altLang="ko-KR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형식으로 지정</a:t>
            </a:r>
            <a:endParaRPr lang="en-US" altLang="ko-KR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0E95B4-C8F4-4E24-AE93-312D06C6D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198572"/>
            <a:ext cx="7086600" cy="1038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5C63CD-4890-4496-A360-4A848D0735AE}"/>
              </a:ext>
            </a:extLst>
          </p:cNvPr>
          <p:cNvSpPr txBox="1"/>
          <p:nvPr/>
        </p:nvSpPr>
        <p:spPr>
          <a:xfrm>
            <a:off x="4226358" y="145993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77A3"/>
                </a:solidFill>
              </a:rPr>
              <a:t>y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8FC2BA-536D-400B-9CAE-1640F4B22317}"/>
              </a:ext>
            </a:extLst>
          </p:cNvPr>
          <p:cNvSpPr txBox="1"/>
          <p:nvPr/>
        </p:nvSpPr>
        <p:spPr>
          <a:xfrm>
            <a:off x="5378498" y="179692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77A3"/>
                </a:solidFill>
              </a:rPr>
              <a:t>0~9 </a:t>
            </a:r>
          </a:p>
          <a:p>
            <a:r>
              <a:rPr lang="ko-KR" altLang="en-US" dirty="0">
                <a:solidFill>
                  <a:srgbClr val="0077A3"/>
                </a:solidFill>
              </a:rPr>
              <a:t>범주형 변수는 </a:t>
            </a:r>
            <a:r>
              <a:rPr lang="ko-KR" altLang="en-US" dirty="0" err="1">
                <a:solidFill>
                  <a:srgbClr val="0077A3"/>
                </a:solidFill>
              </a:rPr>
              <a:t>원핫</a:t>
            </a:r>
            <a:r>
              <a:rPr lang="ko-KR" altLang="en-US" dirty="0">
                <a:solidFill>
                  <a:srgbClr val="0077A3"/>
                </a:solidFill>
              </a:rPr>
              <a:t> 인코딩으로 교체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044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변환된 값을 출력해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F7930C-3B99-4FB0-9DE9-9B3061B53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41" y="2161646"/>
            <a:ext cx="7086600" cy="771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F1F66D-69DD-4DDF-9EAA-D2456643DAB7}"/>
              </a:ext>
            </a:extLst>
          </p:cNvPr>
          <p:cNvSpPr txBox="1"/>
          <p:nvPr/>
        </p:nvSpPr>
        <p:spPr>
          <a:xfrm>
            <a:off x="1288401" y="24496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7A3"/>
                </a:solidFill>
              </a:rPr>
              <a:t>_____________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546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같이 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핫 인코딩이 적용된 것을 확인할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실행할 준비를 모두 마쳤음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1377A0-3778-4EB4-B99C-A3E9F67F2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98" y="2161646"/>
            <a:ext cx="7143750" cy="981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64F4A-D3E8-4FA2-9E4B-CA4C5D842990}"/>
              </a:ext>
            </a:extLst>
          </p:cNvPr>
          <p:cNvSpPr txBox="1"/>
          <p:nvPr/>
        </p:nvSpPr>
        <p:spPr>
          <a:xfrm>
            <a:off x="1461222" y="2567650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77A3"/>
                </a:solidFill>
              </a:rPr>
              <a:t>__</a:t>
            </a:r>
          </a:p>
          <a:p>
            <a:endParaRPr lang="en-US" altLang="ko-KR" dirty="0">
              <a:solidFill>
                <a:srgbClr val="0077A3"/>
              </a:solidFill>
            </a:endParaRPr>
          </a:p>
          <a:p>
            <a:endParaRPr lang="en-US" altLang="ko-KR" dirty="0">
              <a:solidFill>
                <a:srgbClr val="0077A3"/>
              </a:solidFill>
            </a:endParaRPr>
          </a:p>
          <a:p>
            <a:endParaRPr lang="en-US" altLang="ko-KR" dirty="0">
              <a:solidFill>
                <a:srgbClr val="0077A3"/>
              </a:solidFill>
            </a:endParaRPr>
          </a:p>
          <a:p>
            <a:r>
              <a:rPr lang="ko-KR" altLang="en-US" dirty="0"/>
              <a:t>여기에 </a:t>
            </a:r>
            <a:r>
              <a:rPr lang="en-US" altLang="ko-KR" dirty="0"/>
              <a:t>1</a:t>
            </a:r>
            <a:r>
              <a:rPr lang="ko-KR" altLang="en-US" dirty="0"/>
              <a:t>이 오면 </a:t>
            </a:r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A6AD9-380C-4B6C-A224-FCC04384721F}"/>
              </a:ext>
            </a:extLst>
          </p:cNvPr>
          <p:cNvSpPr txBox="1"/>
          <p:nvPr/>
        </p:nvSpPr>
        <p:spPr>
          <a:xfrm>
            <a:off x="3736974" y="4669969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0077A3"/>
                </a:solidFill>
              </a:rPr>
              <a:t>원핫</a:t>
            </a:r>
            <a:r>
              <a:rPr lang="ko-KR" altLang="en-US" dirty="0">
                <a:solidFill>
                  <a:srgbClr val="0077A3"/>
                </a:solidFill>
              </a:rPr>
              <a:t> 인코딩을 할 때 색이면 </a:t>
            </a:r>
            <a:r>
              <a:rPr lang="ko-KR" altLang="en-US" dirty="0" err="1">
                <a:solidFill>
                  <a:srgbClr val="0077A3"/>
                </a:solidFill>
              </a:rPr>
              <a:t>빨초파</a:t>
            </a:r>
            <a:r>
              <a:rPr lang="ko-KR" altLang="en-US" dirty="0">
                <a:solidFill>
                  <a:srgbClr val="0077A3"/>
                </a:solidFill>
              </a:rPr>
              <a:t> 가 있을 때 다른 색들도 섞었을 때를 대비해서 그냥 숫자를 안 늘리고 </a:t>
            </a:r>
            <a:r>
              <a:rPr lang="en-US" altLang="ko-KR" dirty="0">
                <a:solidFill>
                  <a:srgbClr val="0077A3"/>
                </a:solidFill>
              </a:rPr>
              <a:t>[ 0, 1, 1]</a:t>
            </a:r>
            <a:r>
              <a:rPr lang="ko-KR" altLang="en-US" dirty="0">
                <a:solidFill>
                  <a:srgbClr val="0077A3"/>
                </a:solidFill>
              </a:rPr>
              <a:t>로</a:t>
            </a:r>
            <a:r>
              <a:rPr lang="en-US" altLang="ko-KR" dirty="0">
                <a:solidFill>
                  <a:srgbClr val="0077A3"/>
                </a:solidFill>
              </a:rPr>
              <a:t> </a:t>
            </a:r>
            <a:r>
              <a:rPr lang="ko-KR" altLang="en-US" dirty="0">
                <a:solidFill>
                  <a:srgbClr val="0077A3"/>
                </a:solidFill>
              </a:rPr>
              <a:t>만들면 안 되나</a:t>
            </a:r>
            <a:r>
              <a:rPr lang="en-US" altLang="ko-KR" dirty="0">
                <a:solidFill>
                  <a:srgbClr val="0077A3"/>
                </a:solidFill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662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47A9BC-08F6-4B56-BF02-7E9A304C7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" y="1873611"/>
            <a:ext cx="71532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47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453F32-FF3F-491B-A1E7-2A8934FC5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59" y="1873611"/>
            <a:ext cx="70770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10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이미지 인식의 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 인식의 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C76130-D727-493E-A7B6-4ED6EA00A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8" y="1873611"/>
            <a:ext cx="62484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10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1E7F54-47DE-4F95-93ED-CBA42E2D9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" y="1873611"/>
            <a:ext cx="71532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49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46A240-225C-4F36-837B-6DD689992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" y="1873611"/>
            <a:ext cx="71532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63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2935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불러온 데이터를 실행할 차례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총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개의 학습셋과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개의 테스트셋을 불러와 속성 값을 지닌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클래스 값을 지닌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구분하는 작업을 다시 한 번 정리하면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4977EF-27F6-4248-A927-040A73953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41" y="2767847"/>
            <a:ext cx="7055405" cy="38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21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실행하고자 프레임을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총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784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속성이 있고 열 개의 클래스가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같이 딥러닝 프레임을 만들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 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input_dim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784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은닉층이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512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출력이 열 개인 모델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활성화 함수로 은닉층에서는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출력층에서는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softmax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44A559-F5DB-40A8-844D-63749C2A6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795323"/>
            <a:ext cx="70961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68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딥러닝 실행 환경을 위해 오차 함수로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categorical_crossentropy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최적화 함수로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adam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80CA59-AE82-47E3-B363-A3C635300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449681"/>
            <a:ext cx="70866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52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 실행에 앞서 먼저 성과를 저장하고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모델의 </a:t>
            </a:r>
            <a:r>
              <a:rPr lang="ko-KR" altLang="en-US" dirty="0">
                <a:solidFill>
                  <a:srgbClr val="0070C0"/>
                </a:solidFill>
                <a:highlight>
                  <a:srgbClr val="FFFF00"/>
                </a:highlight>
                <a:latin typeface="KoPub돋움체_Pro Light" pitchFamily="18" charset="-127"/>
                <a:ea typeface="KoPub돋움체_Pro Light" pitchFamily="18" charset="-127"/>
              </a:rPr>
              <a:t>최적화 </a:t>
            </a:r>
            <a:r>
              <a:rPr lang="ko-KR" altLang="en-US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학습을 자동 중단하게끔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열 번 이상 모델 성능이 향상되지 않으면 </a:t>
            </a:r>
            <a:r>
              <a:rPr lang="ko-KR" altLang="en-US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자동으로 학습을 중단</a:t>
            </a:r>
            <a:endParaRPr lang="en-US" altLang="ko-KR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1B93CA-50E3-45AA-8F88-8EC3954A5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777331"/>
            <a:ext cx="7124700" cy="255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25B7FD-A9B7-4FE6-AF2A-26AA0A299340}"/>
              </a:ext>
            </a:extLst>
          </p:cNvPr>
          <p:cNvSpPr txBox="1"/>
          <p:nvPr/>
        </p:nvSpPr>
        <p:spPr>
          <a:xfrm>
            <a:off x="2728576" y="5436526"/>
            <a:ext cx="42053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ea typeface="KoPub돋움체_Pro Light" pitchFamily="18" charset="-127"/>
              </a:rPr>
              <a:t>Overfitting	</a:t>
            </a:r>
            <a:r>
              <a:rPr lang="en-US" altLang="ko-KR" dirty="0">
                <a:solidFill>
                  <a:srgbClr val="0070C0"/>
                </a:solidFill>
                <a:ea typeface="KoPub돋움체_Pro Light" pitchFamily="18" charset="-127"/>
                <a:sym typeface="Wingdings" panose="05000000000000000000" pitchFamily="2" charset="2"/>
              </a:rPr>
              <a:t> </a:t>
            </a:r>
            <a:r>
              <a:rPr lang="en-US" altLang="ko-KR" dirty="0">
                <a:solidFill>
                  <a:srgbClr val="0070C0"/>
                </a:solidFill>
                <a:ea typeface="KoPub돋움체_Pro Light" pitchFamily="18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ea typeface="KoPub돋움체_Pro Light" pitchFamily="18" charset="-127"/>
              </a:rPr>
              <a:t>과대 적합</a:t>
            </a:r>
            <a:r>
              <a:rPr lang="en-US" altLang="ko-KR" dirty="0">
                <a:solidFill>
                  <a:srgbClr val="0070C0"/>
                </a:solidFill>
                <a:ea typeface="KoPub돋움체_Pro Light" pitchFamily="18" charset="-127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ea typeface="KoPub돋움체_Pro Light" pitchFamily="18" charset="-127"/>
              </a:rPr>
              <a:t>과적합</a:t>
            </a:r>
            <a:endParaRPr lang="en-US" altLang="ko-KR" dirty="0">
              <a:solidFill>
                <a:srgbClr val="0070C0"/>
              </a:solidFill>
              <a:ea typeface="KoPub돋움체_Pro Light" pitchFamily="18" charset="-127"/>
            </a:endParaRPr>
          </a:p>
          <a:p>
            <a:endParaRPr lang="en-US" altLang="ko-KR" dirty="0">
              <a:solidFill>
                <a:srgbClr val="0070C0"/>
              </a:solidFill>
              <a:ea typeface="KoPub돋움체_Pro Light" pitchFamily="18" charset="-127"/>
            </a:endParaRPr>
          </a:p>
          <a:p>
            <a:r>
              <a:rPr lang="ko-KR" altLang="en-US" dirty="0">
                <a:solidFill>
                  <a:srgbClr val="0070C0"/>
                </a:solidFill>
                <a:ea typeface="KoPub돋움체_Pro Light" pitchFamily="18" charset="-127"/>
              </a:rPr>
              <a:t>과거의 데이터에 너무 의존적임</a:t>
            </a:r>
            <a:r>
              <a:rPr lang="en-US" altLang="ko-KR" dirty="0">
                <a:solidFill>
                  <a:srgbClr val="0070C0"/>
                </a:solidFill>
                <a:ea typeface="KoPub돋움체_Pro Light" pitchFamily="18" charset="-127"/>
              </a:rPr>
              <a:t>.</a:t>
            </a:r>
          </a:p>
          <a:p>
            <a:r>
              <a:rPr lang="ko-KR" altLang="en-US" dirty="0">
                <a:solidFill>
                  <a:srgbClr val="0070C0"/>
                </a:solidFill>
                <a:ea typeface="KoPub돋움체_Pro Light" pitchFamily="18" charset="-127"/>
              </a:rPr>
              <a:t>새 데이터에 대해 정확도 감소</a:t>
            </a:r>
            <a:endParaRPr lang="en-US" altLang="ko-KR" dirty="0">
              <a:solidFill>
                <a:srgbClr val="0070C0"/>
              </a:solidFill>
              <a:ea typeface="KoPub돋움체_Pro Light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A863B-19ED-4480-898C-542F77F0DEAA}"/>
              </a:ext>
            </a:extLst>
          </p:cNvPr>
          <p:cNvSpPr txBox="1"/>
          <p:nvPr/>
        </p:nvSpPr>
        <p:spPr>
          <a:xfrm>
            <a:off x="6851975" y="5006865"/>
            <a:ext cx="2352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ko-KR" altLang="en-US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번이상</a:t>
            </a:r>
            <a:r>
              <a:rPr lang="ko-KR" altLang="en-US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오차가 줄지 않을 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22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주피터 노트북에서 실습한다면 다음 코드가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modelpath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코드 윗부분에 추가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예제 파일을 참고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MODEL_DIR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= </a:t>
            </a:r>
            <a:r>
              <a:rPr lang="en-US" altLang="ko-KR" dirty="0">
                <a:solidFill>
                  <a:srgbClr val="C00000"/>
                </a:solidFill>
                <a:latin typeface="KoPub돋움체_Pro Light" pitchFamily="18" charset="-127"/>
                <a:ea typeface="KoPub돋움체_Pro Light" pitchFamily="18" charset="-127"/>
              </a:rPr>
              <a:t>'./model/’</a:t>
            </a:r>
          </a:p>
          <a:p>
            <a:pPr marL="334963" lvl="1" indent="0">
              <a:buNone/>
            </a:pPr>
            <a:r>
              <a:rPr lang="en-US" altLang="ko-KR" dirty="0">
                <a:solidFill>
                  <a:srgbClr val="7E1E70"/>
                </a:solidFill>
                <a:latin typeface="KoPub돋움체_Pro Light" pitchFamily="18" charset="-127"/>
                <a:ea typeface="KoPub돋움체_Pro Light" pitchFamily="18" charset="-127"/>
              </a:rPr>
              <a:t>    if </a:t>
            </a:r>
            <a:r>
              <a:rPr lang="en-US" altLang="ko-KR" dirty="0">
                <a:solidFill>
                  <a:srgbClr val="3A2ED6"/>
                </a:solidFill>
                <a:latin typeface="KoPub돋움체_Pro Light" pitchFamily="18" charset="-127"/>
                <a:ea typeface="KoPub돋움체_Pro Light" pitchFamily="18" charset="-127"/>
              </a:rPr>
              <a:t>not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os.path.exists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MODEL_DIR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):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os.mkdir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MODEL_DIR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4218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샘플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개를 모두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 실행하게끔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테스트셋으로 최종 모델의 성과를 측정해 그 값을 출력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1D5269-E11A-4971-B59D-32B23AF7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07288"/>
            <a:ext cx="70866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70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실행 결과를 그래프로 표현해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이번에는 학습셋의 정확도 대신 학습셋의 오차를 그래프로 표현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학습셋의 오차는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학습셋의 정확도를 뺀 값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좀 더 세밀한 변화를 볼 수 있게 학습셋의 오차와 테스트셋의 오차를 그래프 하나로 나타내겠음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B78040-1DE6-4920-B0EF-037AA1218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427466"/>
            <a:ext cx="7077075" cy="2200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94A4ED-0905-4556-9268-D16495F0FFEE}"/>
              </a:ext>
            </a:extLst>
          </p:cNvPr>
          <p:cNvSpPr txBox="1"/>
          <p:nvPr/>
        </p:nvSpPr>
        <p:spPr>
          <a:xfrm>
            <a:off x="4670894" y="4342937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검증 오차</a:t>
            </a:r>
            <a:endParaRPr lang="en-US" altLang="ko-KR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endParaRPr lang="en-US" altLang="ko-KR" dirty="0">
              <a:solidFill>
                <a:srgbClr val="0070C0"/>
              </a:solidFill>
              <a:ea typeface="KoPub돋움체_Pro Light" pitchFamily="18" charset="-127"/>
            </a:endParaRPr>
          </a:p>
          <a:p>
            <a:endParaRPr lang="en-US" altLang="ko-KR" dirty="0">
              <a:solidFill>
                <a:srgbClr val="0070C0"/>
              </a:solidFill>
              <a:ea typeface="KoPub돋움체_Pro Light" pitchFamily="18" charset="-127"/>
            </a:endParaRPr>
          </a:p>
          <a:p>
            <a:r>
              <a:rPr lang="ko-KR" altLang="en-US" dirty="0" err="1">
                <a:solidFill>
                  <a:srgbClr val="0070C0"/>
                </a:solidFill>
                <a:ea typeface="KoPub돋움체_Pro Light" pitchFamily="18" charset="-127"/>
              </a:rPr>
              <a:t>학습셋</a:t>
            </a:r>
            <a:r>
              <a:rPr lang="ko-KR" altLang="en-US" dirty="0">
                <a:solidFill>
                  <a:srgbClr val="0070C0"/>
                </a:solidFill>
                <a:ea typeface="KoPub돋움체_Pro Light" pitchFamily="18" charset="-127"/>
              </a:rPr>
              <a:t> 오차</a:t>
            </a:r>
            <a:endParaRPr lang="en-US" altLang="ko-KR" dirty="0">
              <a:solidFill>
                <a:srgbClr val="0070C0"/>
              </a:solidFill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726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이미지 인식의 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 인식의 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급히 전달받은 노트에 숫자가 적혀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뭐라고 썼는지 읽기에 그리 어렵지 않음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일반적인 사람에게 이 사진에 나온 숫자를 읽어 보라고 하면 대부분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504192’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읽음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컴퓨터에 이 글씨를 읽게 하고 이 글씨가 어떤 의미인지 알게 하는 과정은 쉽지 않음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사람이 볼 때는 쉽게 알 수 있는 글씨라 해도 숫자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어떤 특징을 가졌고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숫자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어떻게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다른지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기계가 스스로 파악해 정확하게 읽고 판단하게 만드는 것은 머신 러닝의 오랜 진입 과제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899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DE0EFA-D27A-4B00-ACA5-F11BA5971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1931218"/>
            <a:ext cx="71151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3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내용을 스크립트 하나로 정리하면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B46533-0A17-447B-AC6D-DF20E1E43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59" y="2211772"/>
            <a:ext cx="70770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87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53398E-9D7B-4D2C-A9E3-70CE45311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09" y="1905975"/>
            <a:ext cx="70961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43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DFA4E8-BD9A-4B5B-88D5-427E8883F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66" y="1888836"/>
            <a:ext cx="71532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02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C1BAE5-B2EF-4E28-941B-44F7095F0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1" y="1892865"/>
            <a:ext cx="7162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98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20890F-87BC-4D28-BC84-FDD3B94A0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09" y="1873611"/>
            <a:ext cx="70580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49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EEAC55-3F94-46E1-9645-A1EAE15F5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1873611"/>
            <a:ext cx="70675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14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F2C59F-1982-4A3F-BF82-6734AE306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1873611"/>
            <a:ext cx="7115175" cy="433387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69A452D-AB7F-4E37-934A-A57968C78577}"/>
              </a:ext>
            </a:extLst>
          </p:cNvPr>
          <p:cNvSpPr txBox="1">
            <a:spLocks/>
          </p:cNvSpPr>
          <p:nvPr/>
        </p:nvSpPr>
        <p:spPr>
          <a:xfrm>
            <a:off x="1230794" y="193410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16-4 | </a:t>
            </a:r>
            <a:r>
              <a:rPr lang="ko-KR" altLang="en-US" sz="1600" b="1" dirty="0"/>
              <a:t>학습이 진행될 때 학습셋과 테스트셋의 오차 변화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5337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번째 실행에서 멈춘 것을 확인할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베스트 모델은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에포크일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때이며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모델의 테스트셋에 대한 정확도는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98.16%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함께 출력되는 그래프로 실행 내용을 확인할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학습셋에 대한 오차는 계속해서 줄어듦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테스트셋의 과적합이 일어나기 전 학습을 끝낸 모습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096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98.16%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정확도를 보인 딥러닝 프레임은 하나의 은닉층을 둔 아주 단순한 모델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AE8F161-FAF8-4789-BA30-05FA12542E20}"/>
              </a:ext>
            </a:extLst>
          </p:cNvPr>
          <p:cNvSpPr txBox="1">
            <a:spLocks/>
          </p:cNvSpPr>
          <p:nvPr/>
        </p:nvSpPr>
        <p:spPr>
          <a:xfrm>
            <a:off x="597117" y="227686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16-5 | </a:t>
            </a:r>
            <a:r>
              <a:rPr lang="ko-KR" altLang="en-US" sz="1600" b="1" dirty="0"/>
              <a:t>은닉층이 하나인 딥러닝 모델의 도식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21FCA5-5108-4C34-B45C-CB07AAEB8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2680109"/>
            <a:ext cx="12668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72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이미지 인식의 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 인식의 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미국 국립표준기술원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(NIST)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고등학생과 인구조사국 직원 등이 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손글씨를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이용해 만든 데이터로 구성되어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개의 글자 이미지에 각각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까지 </a:t>
            </a:r>
            <a:r>
              <a:rPr lang="ko-KR" altLang="en-US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이름표를 붙인 데이터셋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머신 러닝을 배우는 사람이라면 자신의 알고리즘과 다른 알고리즘의 성과를 비교해 보고자 한 번씩 도전해 보는 유명한 데이터 중 하나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313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50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</p:txBody>
      </p:sp>
    </p:spTree>
    <p:extLst>
      <p:ext uri="{BB962C8B-B14F-4D97-AF65-F5344CB8AC3E}">
        <p14:creationId xmlns:p14="http://schemas.microsoft.com/office/powerpoint/2010/main" val="2020392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신경망은 입력된 이미지에서 다시 한 번 특징을 추출하기 위해 커널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슬라이딩 윈도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도입하는 기법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입력된 이미지가 다음과 같은 값을 가지고 있다고 하자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92444F-28A8-4758-B784-52849EE33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852930"/>
            <a:ext cx="16287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49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2×2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커널을 준비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 칸에는 가중치가 들어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샘플 가중치를 다음과 같이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×1, ×0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하겠음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E33E59-826B-496C-974F-3C0E4E21E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910537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379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커널을 맨 왼쪽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윗칸에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적용시켜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53BE56-F4C6-40CA-8E0C-015DC3E2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76" y="2219253"/>
            <a:ext cx="16002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056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적용된 부분은 원래 있던 값에 가중치의 값을 곱함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 결과를 합하면 새로 추출된 값은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3EFE1E-491E-4A84-A72B-E6A888599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2564895"/>
            <a:ext cx="35242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82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커널을 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칸씩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옮겨 모두 적용해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58FDF-26A2-48BC-929B-A4591692B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32511"/>
            <a:ext cx="48768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C848F4-68BE-44E0-BBED-7BC8EA8C5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3611"/>
            <a:ext cx="49149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92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 결과를 정리하면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10AB48-136E-4D39-B124-34DA3B8E3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96859"/>
            <a:ext cx="12573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242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해서 새롭게 만들어진 층을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층이라고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층을 만들면 입력 데이터가 가진 특징을 대략적으로 추출해서 학습을 진행할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커널을 여러 개 만들 경우 여러 개의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층이 만들어짐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AFDFD9-FB04-488A-895E-DCD550596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140965"/>
            <a:ext cx="53625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372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022B37-2CBF-4CBC-AAFF-14E617483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909795"/>
            <a:ext cx="53244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1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이미지 인식의 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2253AD5-4C46-491A-A55B-461D46527B25}"/>
              </a:ext>
            </a:extLst>
          </p:cNvPr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16-1 | MNIST </a:t>
            </a:r>
            <a:r>
              <a:rPr lang="ko-KR" altLang="en-US" sz="1600" b="1" dirty="0" err="1"/>
              <a:t>손글씨</a:t>
            </a:r>
            <a:r>
              <a:rPr lang="ko-KR" altLang="en-US" sz="1600" b="1" dirty="0"/>
              <a:t> 데이터 이미지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4C84AC-04EA-46D5-B5B4-07059C503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1873611"/>
            <a:ext cx="62198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37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층을 추가하는 함수는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Conv2D()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층을 적용해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손글씨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인식률을 높여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87B017-7D25-40A3-83F1-2BA8E018C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07288"/>
            <a:ext cx="70770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833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 입력된 네 가지 인자는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00B0F0"/>
                </a:solidFill>
                <a:latin typeface="KoPub돋움체_Pro Light" pitchFamily="18" charset="-127"/>
                <a:ea typeface="KoPub돋움체_Pro Light" pitchFamily="18" charset="-127"/>
              </a:rPr>
              <a:t>1 |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첫 번째 인자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커널을 몇 개 적용할지 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커널을 적용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00B0F0"/>
                </a:solidFill>
                <a:latin typeface="KoPub돋움체_Pro Light" pitchFamily="18" charset="-127"/>
                <a:ea typeface="KoPub돋움체_Pro Light" pitchFamily="18" charset="-127"/>
              </a:rPr>
              <a:t>2 |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kernel_size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커널의 크기를 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kernel_size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=(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형식으로 정하며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커널을 사용하게끔 정했음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00B0F0"/>
                </a:solidFill>
                <a:latin typeface="KoPub돋움체_Pro Light" pitchFamily="18" charset="-127"/>
                <a:ea typeface="KoPub돋움체_Pro Light" pitchFamily="18" charset="-127"/>
              </a:rPr>
              <a:t>3 |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input_shape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Dense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층과 마찬가지로 맨 처음 층에는 입력되는 값을 알려 주어야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input_shape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=(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색상 또는 흑백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형식으로 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만약 입력 이미지가 색상이면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흑백이면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지정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28×28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흑백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이미지를 사용하도록 정했음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00B0F0"/>
                </a:solidFill>
                <a:latin typeface="KoPub돋움체_Pro Light" pitchFamily="18" charset="-127"/>
                <a:ea typeface="KoPub돋움체_Pro Light" pitchFamily="18" charset="-127"/>
              </a:rPr>
              <a:t>4 |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activation: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사용할 활성화 함수를 정의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0252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이어서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층을 하나 더 추가해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같이 커널의 수는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64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커널의 크기는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3×3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지정하고 활성화 함수로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렐루를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사용하는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층을 추가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2AD47F-A56B-40E9-9BB8-2F11E1E3A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795323"/>
            <a:ext cx="70675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85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79158B8-1971-4A98-B647-DC9564EA6C7B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16-6 | </a:t>
            </a:r>
            <a:r>
              <a:rPr lang="ko-KR" altLang="en-US" sz="1600" b="1" dirty="0" err="1"/>
              <a:t>컨볼루션</a:t>
            </a:r>
            <a:r>
              <a:rPr lang="ko-KR" altLang="en-US" sz="1600" b="1" dirty="0"/>
              <a:t> 층의 적용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1A83B5-E0B0-4D85-A330-10FE55EF9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8953"/>
            <a:ext cx="36766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16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64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3058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구현한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층을 통해 이미지 특징을 도출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 결과가 여전히 크고 복잡하면 이를 다시 한 번 축소해야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과정을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(pooling)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또는 서브 샘플링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(sub sampling)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기법에는 정해진 구역 안에서 최댓값을 뽑아내는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맥스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(max pooling)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평균 값을 뽑아내는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평균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(average pooling)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등이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중 보편적으로 사용되는 맥스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예를 들어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같은 이미지가 있다고 하자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F1086D-175F-4BC2-841F-458F497AF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4177891"/>
            <a:ext cx="16192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86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맥스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적용하면 다음과 같이 구역을 나눔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707032-4FD9-4A83-95EB-9466C1EB2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26470"/>
            <a:ext cx="15811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343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 구역에서 가장 큰 값을 추출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69D0FD-AD98-4384-8036-46850E9E3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19253"/>
            <a:ext cx="8191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396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과정을 거쳐 불필요한 정보를 간추림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맥스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MaxPooling2D( 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사용해서 다음과 같이 적용할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22F264-F904-492E-807E-52F494193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07288"/>
            <a:ext cx="7096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202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pool_size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통해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창의 크기를 정하게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(2,2)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세로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창을 통해 맥스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진행하라는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959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5784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6BC2F4E-58EC-4D02-A5EA-A702C4E43DE5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16-7 | </a:t>
            </a:r>
            <a:r>
              <a:rPr lang="ko-KR" altLang="en-US" sz="1600" b="1" dirty="0"/>
              <a:t>맥스 </a:t>
            </a:r>
            <a:r>
              <a:rPr lang="ko-KR" altLang="en-US" sz="1600" b="1" dirty="0" err="1"/>
              <a:t>풀링</a:t>
            </a:r>
            <a:r>
              <a:rPr lang="ko-KR" altLang="en-US" sz="1600" b="1" dirty="0"/>
              <a:t> 층 추가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5F9CAB-FF2F-496D-A66F-A36B84B86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8" y="1951193"/>
            <a:ext cx="39909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625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플래튼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노드가 많아지거나 층이 많아진다고 해서 학습이 무조건 좋아지는 것이 아니라는 점을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과적합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의미를 공부하며 배웠음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학습을 진행할 때 가장 중요한 것은 과적합을 얼마나 효과적으로 피해 가는지에 달려 있다고 해도 과언이 아님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그동안 이러한 과정을 도와주는 기법이 연구되어 왔음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그중 간단하지만 효과가 큰 기법이 바로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(drop out)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드롭아웃은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은닉층에 배치된 노드 중 일부를 임의로 꺼 주는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F4B52E-22B2-415F-AE3E-4ECC906AB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605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6BC2F4E-58EC-4D02-A5EA-A702C4E43DE5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16-8 | </a:t>
            </a:r>
            <a:r>
              <a:rPr lang="ko-KR" altLang="en-US" sz="1600" b="1" dirty="0" err="1"/>
              <a:t>드롭아웃의</a:t>
            </a:r>
            <a:r>
              <a:rPr lang="ko-KR" altLang="en-US" sz="1600" b="1" dirty="0"/>
              <a:t> 개요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검은색으로 표시된 노드는 계산하지 않는다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E469D7-56D7-4F9E-BF6E-AA7E08C1A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1" y="1919287"/>
            <a:ext cx="62198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48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랜덤하게 노드를 꺼 주면 학습 데이터에 지나치게 치우쳐서 학습되는 과적합을 방지할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이러한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드롭아웃을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손쉽게 적용하도록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도와줌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25%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노드를 끄려면 다음과 같이 코드를 작성하면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3A81CB-F2BD-4442-855D-A908FB81E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3123099"/>
            <a:ext cx="71342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70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이러한 과정을 지나 다시 앞에서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Dense()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이용해 만들었던 기본 층에 연결해 볼까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주의할 점은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층이나 맥스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주어진 이미지를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배열인 채로 다룬다는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배열로 바꾸어 주어야 활성화 함수가 있는 층에서 사용할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Flatten()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사용해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차원으로 바꾸어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118140-79FD-422D-9CFD-6F0429C0B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16" y="3717035"/>
            <a:ext cx="71342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96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302F711-F494-41E0-A5A1-03D1F57B4AB1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16-9 | </a:t>
            </a:r>
            <a:r>
              <a:rPr lang="ko-KR" altLang="en-US" sz="1600" b="1" dirty="0" err="1"/>
              <a:t>드롭아웃과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플래튼</a:t>
            </a:r>
            <a:r>
              <a:rPr lang="ko-KR" altLang="en-US" sz="1600" b="1" dirty="0"/>
              <a:t> 추가하기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63240D-81EC-4FA0-AFAF-C18B521CC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30" y="1931218"/>
            <a:ext cx="57054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442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76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3337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살펴본 내용을 코드로 작성해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16.2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절에서 만든 딥러닝 기본 프레임 코드를 그대로 이용하되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model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설정 부분만 지금까지 나온 내용으로 바꾸어 주면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575095-EBD3-4BD8-8F83-8FD0B4064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828155"/>
            <a:ext cx="70770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054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92D269-38A0-4DAD-A2DD-F2DB33C33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41" y="1873611"/>
            <a:ext cx="71247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887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C41A42-1B2E-4313-A4F9-25F5F4B45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3611"/>
            <a:ext cx="71151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25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이용해 간단히 불러올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이용해서 사용할 데이터를 불러옴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CBF9FB-9F95-43E3-B8E3-726FD70C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2676525"/>
            <a:ext cx="70580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754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B75F7E-880C-4100-97B2-214795B63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41" y="1873611"/>
            <a:ext cx="7200900" cy="3000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DC979E-38C2-4309-A645-9672EF59A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41" y="4873986"/>
            <a:ext cx="7124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13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3042CC-0538-4F7B-9E9F-9DC4E8E40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6" y="1873611"/>
            <a:ext cx="7239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541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35FC87-8852-4B7E-9A6E-DCB0E4743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66" y="1873611"/>
            <a:ext cx="71913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574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42C077-B7E8-49A7-8376-CE633A89A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3611"/>
            <a:ext cx="7096125" cy="1924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4903BA-0373-4DF1-B3B4-16BAB486D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09" y="3774642"/>
            <a:ext cx="70580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11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86BBC0-D23C-49B1-810E-770C97DDE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34" y="1916497"/>
            <a:ext cx="7086600" cy="4162425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34304DBA-CFFF-453B-89A5-78911A2DAC28}"/>
              </a:ext>
            </a:extLst>
          </p:cNvPr>
          <p:cNvSpPr txBox="1">
            <a:spLocks/>
          </p:cNvSpPr>
          <p:nvPr/>
        </p:nvSpPr>
        <p:spPr>
          <a:xfrm>
            <a:off x="1329535" y="1991712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16-10 | </a:t>
            </a:r>
            <a:r>
              <a:rPr lang="ko-KR" altLang="en-US" sz="1600" b="1" dirty="0"/>
              <a:t>학습 진행에 따른 학습셋과 테스트셋의 오차 변화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21777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8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에포크에서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베스트 모델을 만들었고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에포크에서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학습이 중단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테스트 정확도는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99.17%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향상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 과정을 그래프로 확인해 본 결과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신경망 모델로 만든 학습셋과 테스트셋의 오차가 이전의 얕은 구조로 만든 딥러닝 모델보다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작아졌음을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볼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99.17%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정확도는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개의 테스트 이미지 중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9,917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개를 맞혔다는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바로 앞의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손글씨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인식하기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기본 프레임’ 실습에서는 정확도가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98.16%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였으므로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101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이미지를 더 맞혔음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100%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 맞히지 못한 이유는 데이터 안에 다음과 같이 확인할 수 없는 글씨가 있었기 때문임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3530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56FCC68-CA85-4864-B749-30863BF6263D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16-11 | </a:t>
            </a:r>
            <a:r>
              <a:rPr lang="ko-KR" altLang="en-US" sz="1600" b="1" dirty="0"/>
              <a:t>알아내지 못한 숫자의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51D710-2FB8-4634-8ADE-6C802015C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1" y="1911145"/>
            <a:ext cx="45053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0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불러온 이미지 데이터를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이미지에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0~9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붙인 이름표를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구분해 명명하겠음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7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개 중 학습에 사용될 부분은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train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테스트에 사용될 부분은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test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라는 이름으로 불러오겠음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학습에 사용될 부분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X_train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y_train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테스트에 사용될 부분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X_test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y_test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DAFFC8-E445-400C-8CFB-F7F537562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51" y="3486607"/>
            <a:ext cx="57150" cy="57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6693D9-2EC6-4096-A687-5FD629E98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94" y="3832706"/>
            <a:ext cx="57150" cy="57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9DFF1A-14DB-426B-9365-4BDD5D595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4168784"/>
            <a:ext cx="70961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349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4053</TotalTime>
  <Words>2618</Words>
  <Application>Microsoft Office PowerPoint</Application>
  <PresentationFormat>화면 슬라이드 쇼(4:3)</PresentationFormat>
  <Paragraphs>354</Paragraphs>
  <Slides>86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86</vt:i4>
      </vt:variant>
    </vt:vector>
  </HeadingPairs>
  <TitlesOfParts>
    <vt:vector size="96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PowerPoint 프레젠테이션</vt:lpstr>
      <vt:lpstr>PowerPoint 프레젠테이션</vt:lpstr>
      <vt:lpstr>  이미지 인식의 꽃, 컨볼루션 신경망(CNN)</vt:lpstr>
      <vt:lpstr>  이미지 인식의 꽃, 컨볼루션 신경망(CNN)</vt:lpstr>
      <vt:lpstr>  이미지 인식의 꽃, 컨볼루션 신경망(CNN)</vt:lpstr>
      <vt:lpstr>  이미지 인식의 꽃, 컨볼루션 신경망(CNN)</vt:lpstr>
      <vt:lpstr>PowerPoint 프레젠테이션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PowerPoint 프레젠테이션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PowerPoint 프레젠테이션</vt:lpstr>
      <vt:lpstr>3 컨볼루션 신경망(CNN)</vt:lpstr>
      <vt:lpstr>3 컨볼루션 신경망(CNN)</vt:lpstr>
      <vt:lpstr>3 컨볼루션 신경망(CNN)</vt:lpstr>
      <vt:lpstr>3 컨볼루션 신경망(CNN)</vt:lpstr>
      <vt:lpstr>3 컨볼루션 신경망(CNN)</vt:lpstr>
      <vt:lpstr>3 컨볼루션 신경망(CNN)</vt:lpstr>
      <vt:lpstr>3 컨볼루션 신경망(CNN)</vt:lpstr>
      <vt:lpstr>3 컨볼루션 신경망(CNN)</vt:lpstr>
      <vt:lpstr>3 컨볼루션 신경망(CNN)</vt:lpstr>
      <vt:lpstr>3 컨볼루션 신경망(CNN)</vt:lpstr>
      <vt:lpstr>3 컨볼루션 신경망(CNN)</vt:lpstr>
      <vt:lpstr>3 컨볼루션 신경망(CNN)</vt:lpstr>
      <vt:lpstr>3 컨볼루션 신경망(CNN)</vt:lpstr>
      <vt:lpstr>PowerPoint 프레젠테이션</vt:lpstr>
      <vt:lpstr>4 맥스 풀링, 드롭아웃, 플래튼</vt:lpstr>
      <vt:lpstr>4 맥스 풀링, 드롭아웃, 플래튼</vt:lpstr>
      <vt:lpstr>4 맥스 풀링, 드롭아웃, 플래튼</vt:lpstr>
      <vt:lpstr>4 맥스 풀링, 드롭아웃, 플래튼</vt:lpstr>
      <vt:lpstr>4 맥스 풀링, 드롭아웃, 플래튼</vt:lpstr>
      <vt:lpstr>4 맥스 풀링, 드롭아웃, 플래튼</vt:lpstr>
      <vt:lpstr>4 맥스 풀링, 드롭아웃, 플래튼</vt:lpstr>
      <vt:lpstr>4 맥스 풀링, 드롭아웃, 플래튼</vt:lpstr>
      <vt:lpstr>4 맥스 풀링, 드롭아웃, 플래튼</vt:lpstr>
      <vt:lpstr>4 맥스 풀링, 드롭아웃, 플래튼</vt:lpstr>
      <vt:lpstr>4 맥스 풀링, 드롭아웃, 플래튼</vt:lpstr>
      <vt:lpstr>PowerPoint 프레젠테이션</vt:lpstr>
      <vt:lpstr>5 컨볼루션 신경망 실행하기</vt:lpstr>
      <vt:lpstr>5 컨볼루션 신경망 실행하기</vt:lpstr>
      <vt:lpstr>5 컨볼루션 신경망 실행하기</vt:lpstr>
      <vt:lpstr>5 컨볼루션 신경망 실행하기</vt:lpstr>
      <vt:lpstr>5 컨볼루션 신경망 실행하기</vt:lpstr>
      <vt:lpstr>5 컨볼루션 신경망 실행하기</vt:lpstr>
      <vt:lpstr>5 컨볼루션 신경망 실행하기</vt:lpstr>
      <vt:lpstr>5 컨볼루션 신경망 실행하기</vt:lpstr>
      <vt:lpstr>5 컨볼루션 신경망 실행하기</vt:lpstr>
      <vt:lpstr>5 컨볼루션 신경망 실행하기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109-2</cp:lastModifiedBy>
  <cp:revision>602</cp:revision>
  <cp:lastPrinted>2016-08-10T06:58:55Z</cp:lastPrinted>
  <dcterms:created xsi:type="dcterms:W3CDTF">2013-04-05T19:58:06Z</dcterms:created>
  <dcterms:modified xsi:type="dcterms:W3CDTF">2025-03-18T03:19:56Z</dcterms:modified>
</cp:coreProperties>
</file>